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Canva Sans"/>
      <p:regular r:id="rId19"/>
    </p:embeddedFont>
    <p:embeddedFont>
      <p:font typeface="Canva Sans Bold"/>
      <p:regular r:id="rId20"/>
    </p:embeddedFont>
    <p:embeddedFont>
      <p:font typeface="Kooperativ"/>
      <p:regular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1138428"/>
            <a:ext cx="15087600" cy="534924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2000" spc="-75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0077" y="6683430"/>
            <a:ext cx="15087600" cy="17145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3600" cap="all" spc="300" baseline="0">
                <a:solidFill>
                  <a:schemeClr val="tx2"/>
                </a:solidFill>
                <a:latin typeface="+mj-lt"/>
              </a:defRPr>
            </a:lvl1pPr>
            <a:lvl2pPr marL="685800" indent="0" algn="ctr">
              <a:buNone/>
              <a:defRPr sz="3600"/>
            </a:lvl2pPr>
            <a:lvl3pPr marL="1371600" indent="0" algn="ctr">
              <a:buNone/>
              <a:defRPr sz="3600"/>
            </a:lvl3pPr>
            <a:lvl4pPr marL="2057400" indent="0" algn="ctr">
              <a:buNone/>
              <a:defRPr sz="3000"/>
            </a:lvl4pPr>
            <a:lvl5pPr marL="2743200" indent="0" algn="ctr">
              <a:buNone/>
              <a:defRPr sz="3000"/>
            </a:lvl5pPr>
            <a:lvl6pPr marL="3429000" indent="0" algn="ctr">
              <a:buNone/>
              <a:defRPr sz="3000"/>
            </a:lvl6pPr>
            <a:lvl7pPr marL="4114800" indent="0" algn="ctr">
              <a:buNone/>
              <a:defRPr sz="3000"/>
            </a:lvl7pPr>
            <a:lvl8pPr marL="4800600" indent="0" algn="ctr">
              <a:buNone/>
              <a:defRPr sz="3000"/>
            </a:lvl8pPr>
            <a:lvl9pPr marL="5486400" indent="0" algn="ctr">
              <a:buNone/>
              <a:defRPr sz="3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811487" y="6515100"/>
            <a:ext cx="1481328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686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841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622168"/>
            <a:ext cx="3943350" cy="86361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622167"/>
            <a:ext cx="11601450" cy="8636133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635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096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1138428"/>
            <a:ext cx="15087600" cy="534924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12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6679692"/>
            <a:ext cx="15087600" cy="17145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3600" cap="all" spc="300" baseline="0">
                <a:solidFill>
                  <a:schemeClr val="tx2"/>
                </a:solidFill>
                <a:latin typeface="+mj-lt"/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811487" y="6515100"/>
            <a:ext cx="1481328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6973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5919" y="2768601"/>
            <a:ext cx="7406640" cy="6035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26880" y="2768603"/>
            <a:ext cx="7406640" cy="6035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949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2769078"/>
            <a:ext cx="7406640" cy="110442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3000" b="0" cap="all" baseline="0">
                <a:solidFill>
                  <a:schemeClr val="tx2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920" y="3873501"/>
            <a:ext cx="7406640" cy="5067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326880" y="2769078"/>
            <a:ext cx="7406640" cy="110442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3000" b="0" cap="all" baseline="0">
                <a:solidFill>
                  <a:schemeClr val="tx2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326880" y="3873501"/>
            <a:ext cx="7406640" cy="5067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897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198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388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" y="0"/>
            <a:ext cx="6076187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060107" y="0"/>
            <a:ext cx="96012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91538"/>
            <a:ext cx="4800600" cy="3429000"/>
          </a:xfrm>
        </p:spPr>
        <p:txBody>
          <a:bodyPr anchor="b">
            <a:normAutofit/>
          </a:bodyPr>
          <a:lstStyle>
            <a:lvl1pPr>
              <a:defRPr sz="5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0" y="1097280"/>
            <a:ext cx="9738360" cy="7886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389120"/>
            <a:ext cx="4800600" cy="5068686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250">
                <a:solidFill>
                  <a:srgbClr val="FFFFFF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98268" y="9689678"/>
            <a:ext cx="3927765" cy="547688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200900" y="9689678"/>
            <a:ext cx="6972300" cy="547688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841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7429500"/>
            <a:ext cx="18283238" cy="285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3" y="737261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7612380"/>
            <a:ext cx="15169896" cy="1234440"/>
          </a:xfrm>
        </p:spPr>
        <p:txBody>
          <a:bodyPr lIns="91440" tIns="0" rIns="91440" bIns="0" anchor="b">
            <a:noAutofit/>
          </a:bodyPr>
          <a:lstStyle>
            <a:lvl1pPr>
              <a:defRPr sz="5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" y="0"/>
            <a:ext cx="18287978" cy="7372614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0" y="8860535"/>
            <a:ext cx="15169896" cy="89154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2250">
                <a:solidFill>
                  <a:srgbClr val="FFFFFF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447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9601200"/>
            <a:ext cx="18288000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9501474"/>
            <a:ext cx="18288002" cy="98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2768601"/>
            <a:ext cx="15087600" cy="603504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45921" y="9689678"/>
            <a:ext cx="3708407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29278" y="9689678"/>
            <a:ext cx="7234206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5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850688" y="9689678"/>
            <a:ext cx="196803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790298" y="2606768"/>
            <a:ext cx="149504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119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1371600" rtl="0" eaLnBrk="1" latinLnBrk="0" hangingPunct="1">
        <a:lnSpc>
          <a:spcPct val="85000"/>
        </a:lnSpc>
        <a:spcBef>
          <a:spcPct val="0"/>
        </a:spcBef>
        <a:buNone/>
        <a:defRPr sz="7200" kern="1200" spc="-75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1371600" rtl="0" eaLnBrk="1" latinLnBrk="0" hangingPunct="1">
        <a:lnSpc>
          <a:spcPct val="90000"/>
        </a:lnSpc>
        <a:spcBef>
          <a:spcPts val="1800"/>
        </a:spcBef>
        <a:spcAft>
          <a:spcPts val="3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3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607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039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12471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9903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2.svg"/><Relationship Id="rId7" Type="http://schemas.openxmlformats.org/officeDocument/2006/relationships/image" Target="../media/image9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4.sv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2.svg"/><Relationship Id="rId7" Type="http://schemas.openxmlformats.org/officeDocument/2006/relationships/image" Target="../media/image28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5.svg"/><Relationship Id="rId10" Type="http://schemas.openxmlformats.org/officeDocument/2006/relationships/image" Target="../media/image5.svg"/><Relationship Id="rId4" Type="http://schemas.openxmlformats.org/officeDocument/2006/relationships/image" Target="../media/image14.png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13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4.svg"/><Relationship Id="rId5" Type="http://schemas.openxmlformats.org/officeDocument/2006/relationships/image" Target="../media/image11.svg"/><Relationship Id="rId10" Type="http://schemas.openxmlformats.org/officeDocument/2006/relationships/image" Target="../media/image23.png"/><Relationship Id="rId4" Type="http://schemas.openxmlformats.org/officeDocument/2006/relationships/image" Target="../media/image10.png"/><Relationship Id="rId9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17.svg"/><Relationship Id="rId12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13.svg"/><Relationship Id="rId5" Type="http://schemas.openxmlformats.org/officeDocument/2006/relationships/image" Target="../media/image9.sv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2.svg"/><Relationship Id="rId7" Type="http://schemas.openxmlformats.org/officeDocument/2006/relationships/image" Target="../media/image9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4.svg"/><Relationship Id="rId10" Type="http://schemas.openxmlformats.org/officeDocument/2006/relationships/image" Target="../media/image35.png"/><Relationship Id="rId4" Type="http://schemas.openxmlformats.org/officeDocument/2006/relationships/image" Target="../media/image33.png"/><Relationship Id="rId9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2936" y="-381649"/>
            <a:ext cx="18733873" cy="10421653"/>
            <a:chOff x="0" y="0"/>
            <a:chExt cx="24978497" cy="138955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895537" cy="13895537"/>
            </a:xfrm>
            <a:custGeom>
              <a:avLst/>
              <a:gdLst/>
              <a:ahLst/>
              <a:cxnLst/>
              <a:rect l="l" t="t" r="r" b="b"/>
              <a:pathLst>
                <a:path w="13895537" h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082960" y="0"/>
              <a:ext cx="13895537" cy="13895537"/>
            </a:xfrm>
            <a:custGeom>
              <a:avLst/>
              <a:gdLst/>
              <a:ahLst/>
              <a:cxnLst/>
              <a:rect l="l" t="t" r="r" b="b"/>
              <a:pathLst>
                <a:path w="13895537" h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-1447665" y="5290850"/>
            <a:ext cx="4952730" cy="4718601"/>
          </a:xfrm>
          <a:custGeom>
            <a:avLst/>
            <a:gdLst/>
            <a:ahLst/>
            <a:cxnLst/>
            <a:rect l="l" t="t" r="r" b="b"/>
            <a:pathLst>
              <a:path w="4952730" h="4718601">
                <a:moveTo>
                  <a:pt x="0" y="0"/>
                </a:moveTo>
                <a:lnTo>
                  <a:pt x="4952730" y="0"/>
                </a:lnTo>
                <a:lnTo>
                  <a:pt x="4952730" y="4718601"/>
                </a:lnTo>
                <a:lnTo>
                  <a:pt x="0" y="47186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1092999">
            <a:off x="12747559" y="7450513"/>
            <a:ext cx="3776269" cy="2761208"/>
          </a:xfrm>
          <a:custGeom>
            <a:avLst/>
            <a:gdLst/>
            <a:ahLst/>
            <a:cxnLst/>
            <a:rect l="l" t="t" r="r" b="b"/>
            <a:pathLst>
              <a:path w="3776269" h="2761208">
                <a:moveTo>
                  <a:pt x="0" y="0"/>
                </a:moveTo>
                <a:lnTo>
                  <a:pt x="3776269" y="0"/>
                </a:lnTo>
                <a:lnTo>
                  <a:pt x="3776269" y="2761208"/>
                </a:lnTo>
                <a:lnTo>
                  <a:pt x="0" y="27612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66846">
            <a:off x="16733914" y="2997204"/>
            <a:ext cx="1050773" cy="1050773"/>
          </a:xfrm>
          <a:custGeom>
            <a:avLst/>
            <a:gdLst/>
            <a:ahLst/>
            <a:cxnLst/>
            <a:rect l="l" t="t" r="r" b="b"/>
            <a:pathLst>
              <a:path w="1050773" h="1050773">
                <a:moveTo>
                  <a:pt x="0" y="0"/>
                </a:moveTo>
                <a:lnTo>
                  <a:pt x="1050772" y="0"/>
                </a:lnTo>
                <a:lnTo>
                  <a:pt x="1050772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733799" y="358749"/>
            <a:ext cx="10820401" cy="3964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135"/>
              </a:lnSpc>
            </a:pPr>
            <a:r>
              <a:rPr lang="en-US" sz="17006" b="1" u="sng" dirty="0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Pizza Sales</a:t>
            </a:r>
          </a:p>
          <a:p>
            <a:pPr algn="ctr">
              <a:lnSpc>
                <a:spcPts val="15135"/>
              </a:lnSpc>
            </a:pPr>
            <a:r>
              <a:rPr lang="en-US" sz="17006" b="1" u="sng" dirty="0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Analysis</a:t>
            </a:r>
          </a:p>
        </p:txBody>
      </p:sp>
      <p:sp>
        <p:nvSpPr>
          <p:cNvPr id="14" name="Freeform 14"/>
          <p:cNvSpPr/>
          <p:nvPr/>
        </p:nvSpPr>
        <p:spPr>
          <a:xfrm rot="-387305">
            <a:off x="547259" y="2375624"/>
            <a:ext cx="1532689" cy="1164843"/>
          </a:xfrm>
          <a:custGeom>
            <a:avLst/>
            <a:gdLst/>
            <a:ahLst/>
            <a:cxnLst/>
            <a:rect l="l" t="t" r="r" b="b"/>
            <a:pathLst>
              <a:path w="1532689" h="1164843">
                <a:moveTo>
                  <a:pt x="0" y="0"/>
                </a:moveTo>
                <a:lnTo>
                  <a:pt x="1532689" y="0"/>
                </a:lnTo>
                <a:lnTo>
                  <a:pt x="1532689" y="1164844"/>
                </a:lnTo>
                <a:lnTo>
                  <a:pt x="0" y="11648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C8CBA7-5AA9-6D73-D797-7881762D2085}"/>
              </a:ext>
            </a:extLst>
          </p:cNvPr>
          <p:cNvSpPr txBox="1"/>
          <p:nvPr/>
        </p:nvSpPr>
        <p:spPr>
          <a:xfrm>
            <a:off x="5486400" y="5905500"/>
            <a:ext cx="731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>
                <a:solidFill>
                  <a:schemeClr val="bg1"/>
                </a:solidFill>
              </a:rPr>
              <a:t>By Lareb Ahmed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1797588" y="4408793"/>
            <a:ext cx="6477912" cy="8523569"/>
          </a:xfrm>
          <a:custGeom>
            <a:avLst/>
            <a:gdLst/>
            <a:ahLst/>
            <a:cxnLst/>
            <a:rect l="l" t="t" r="r" b="b"/>
            <a:pathLst>
              <a:path w="6477912" h="8523569">
                <a:moveTo>
                  <a:pt x="6477912" y="0"/>
                </a:moveTo>
                <a:lnTo>
                  <a:pt x="0" y="0"/>
                </a:lnTo>
                <a:lnTo>
                  <a:pt x="0" y="8523569"/>
                </a:lnTo>
                <a:lnTo>
                  <a:pt x="6477912" y="8523569"/>
                </a:lnTo>
                <a:lnTo>
                  <a:pt x="64779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52699" y="-8501976"/>
            <a:ext cx="10843608" cy="10784461"/>
          </a:xfrm>
          <a:custGeom>
            <a:avLst/>
            <a:gdLst/>
            <a:ahLst/>
            <a:cxnLst/>
            <a:rect l="l" t="t" r="r" b="b"/>
            <a:pathLst>
              <a:path w="10843608" h="10784461">
                <a:moveTo>
                  <a:pt x="0" y="0"/>
                </a:moveTo>
                <a:lnTo>
                  <a:pt x="10843608" y="0"/>
                </a:lnTo>
                <a:lnTo>
                  <a:pt x="10843608" y="10784461"/>
                </a:lnTo>
                <a:lnTo>
                  <a:pt x="0" y="107844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66846">
            <a:off x="3590392" y="812073"/>
            <a:ext cx="1050773" cy="1050773"/>
          </a:xfrm>
          <a:custGeom>
            <a:avLst/>
            <a:gdLst/>
            <a:ahLst/>
            <a:cxnLst/>
            <a:rect l="l" t="t" r="r" b="b"/>
            <a:pathLst>
              <a:path w="1050773" h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87305">
            <a:off x="-471601" y="-685639"/>
            <a:ext cx="2485981" cy="1889345"/>
          </a:xfrm>
          <a:custGeom>
            <a:avLst/>
            <a:gdLst/>
            <a:ahLst/>
            <a:cxnLst/>
            <a:rect l="l" t="t" r="r" b="b"/>
            <a:pathLst>
              <a:path w="2485981" h="1889345">
                <a:moveTo>
                  <a:pt x="0" y="0"/>
                </a:moveTo>
                <a:lnTo>
                  <a:pt x="2485981" y="0"/>
                </a:lnTo>
                <a:lnTo>
                  <a:pt x="2485981" y="1889345"/>
                </a:lnTo>
                <a:lnTo>
                  <a:pt x="0" y="18893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924255" y="5878520"/>
            <a:ext cx="4968188" cy="1748066"/>
          </a:xfrm>
          <a:custGeom>
            <a:avLst/>
            <a:gdLst/>
            <a:ahLst/>
            <a:cxnLst/>
            <a:rect l="l" t="t" r="r" b="b"/>
            <a:pathLst>
              <a:path w="4968188" h="1748066">
                <a:moveTo>
                  <a:pt x="0" y="0"/>
                </a:moveTo>
                <a:lnTo>
                  <a:pt x="4968188" y="0"/>
                </a:lnTo>
                <a:lnTo>
                  <a:pt x="4968188" y="1748066"/>
                </a:lnTo>
                <a:lnTo>
                  <a:pt x="0" y="17480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7788" y="-77032"/>
            <a:ext cx="12902545" cy="2097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7"/>
              </a:lnSpc>
            </a:pPr>
            <a:r>
              <a:rPr lang="en-US" sz="6062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Average Number of Pizzas order per day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0540" y="2177710"/>
            <a:ext cx="8453460" cy="2608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25"/>
              </a:lnSpc>
            </a:pPr>
            <a:r>
              <a:rPr lang="en-US" sz="4947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 an average the total of 138 pizzas are orderd per day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57961" y="5508017"/>
            <a:ext cx="6442256" cy="4778983"/>
          </a:xfrm>
          <a:custGeom>
            <a:avLst/>
            <a:gdLst/>
            <a:ahLst/>
            <a:cxnLst/>
            <a:rect l="l" t="t" r="r" b="b"/>
            <a:pathLst>
              <a:path w="6442256" h="4778983">
                <a:moveTo>
                  <a:pt x="0" y="0"/>
                </a:moveTo>
                <a:lnTo>
                  <a:pt x="6442256" y="0"/>
                </a:lnTo>
                <a:lnTo>
                  <a:pt x="6442256" y="4778983"/>
                </a:lnTo>
                <a:lnTo>
                  <a:pt x="0" y="47789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87305">
            <a:off x="55592" y="75624"/>
            <a:ext cx="1405566" cy="1068230"/>
          </a:xfrm>
          <a:custGeom>
            <a:avLst/>
            <a:gdLst/>
            <a:ahLst/>
            <a:cxnLst/>
            <a:rect l="l" t="t" r="r" b="b"/>
            <a:pathLst>
              <a:path w="1405566" h="1068230">
                <a:moveTo>
                  <a:pt x="0" y="0"/>
                </a:moveTo>
                <a:lnTo>
                  <a:pt x="1405566" y="0"/>
                </a:lnTo>
                <a:lnTo>
                  <a:pt x="1405566" y="1068230"/>
                </a:lnTo>
                <a:lnTo>
                  <a:pt x="0" y="10682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1361463"/>
            <a:ext cx="11939707" cy="4637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23"/>
              </a:lnSpc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These are the Top Three According to Revenue:</a:t>
            </a:r>
          </a:p>
          <a:p>
            <a:pPr marL="1144803" lvl="1" indent="-572402" algn="l">
              <a:lnSpc>
                <a:spcPts val="7423"/>
              </a:lnSpc>
              <a:buAutoNum type="arabicPeriod"/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Thai Chicken Pizza </a:t>
            </a:r>
          </a:p>
          <a:p>
            <a:pPr marL="1144803" lvl="1" indent="-572402" algn="l">
              <a:lnSpc>
                <a:spcPts val="7423"/>
              </a:lnSpc>
              <a:buAutoNum type="arabicPeriod"/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Barbecue Chicken Pizza</a:t>
            </a:r>
          </a:p>
          <a:p>
            <a:pPr marL="1144803" lvl="1" indent="-572402" algn="l">
              <a:lnSpc>
                <a:spcPts val="7423"/>
              </a:lnSpc>
              <a:buAutoNum type="arabicPeriod"/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California Chicken Pizza</a:t>
            </a:r>
          </a:p>
        </p:txBody>
      </p:sp>
      <p:sp>
        <p:nvSpPr>
          <p:cNvPr id="5" name="Freeform 5"/>
          <p:cNvSpPr/>
          <p:nvPr/>
        </p:nvSpPr>
        <p:spPr>
          <a:xfrm>
            <a:off x="11939707" y="2512256"/>
            <a:ext cx="6259048" cy="2114316"/>
          </a:xfrm>
          <a:custGeom>
            <a:avLst/>
            <a:gdLst/>
            <a:ahLst/>
            <a:cxnLst/>
            <a:rect l="l" t="t" r="r" b="b"/>
            <a:pathLst>
              <a:path w="6259048" h="2114316">
                <a:moveTo>
                  <a:pt x="0" y="0"/>
                </a:moveTo>
                <a:lnTo>
                  <a:pt x="6259048" y="0"/>
                </a:lnTo>
                <a:lnTo>
                  <a:pt x="6259048" y="2114317"/>
                </a:lnTo>
                <a:lnTo>
                  <a:pt x="0" y="21143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58375" y="64748"/>
            <a:ext cx="15346497" cy="98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2"/>
              </a:lnSpc>
            </a:pPr>
            <a:r>
              <a:rPr lang="en-US" sz="5837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Top Three Pizza, according to Revenue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05041" y="-2925059"/>
            <a:ext cx="8716258" cy="8229600"/>
          </a:xfrm>
          <a:custGeom>
            <a:avLst/>
            <a:gdLst/>
            <a:ahLst/>
            <a:cxnLst/>
            <a:rect l="l" t="t" r="r" b="b"/>
            <a:pathLst>
              <a:path w="8716258" h="8229600">
                <a:moveTo>
                  <a:pt x="0" y="0"/>
                </a:moveTo>
                <a:lnTo>
                  <a:pt x="8716257" y="0"/>
                </a:lnTo>
                <a:lnTo>
                  <a:pt x="871625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387305">
            <a:off x="-1024012" y="-251870"/>
            <a:ext cx="2412096" cy="1833193"/>
          </a:xfrm>
          <a:custGeom>
            <a:avLst/>
            <a:gdLst/>
            <a:ahLst/>
            <a:cxnLst/>
            <a:rect l="l" t="t" r="r" b="b"/>
            <a:pathLst>
              <a:path w="2412096" h="1833193">
                <a:moveTo>
                  <a:pt x="0" y="0"/>
                </a:moveTo>
                <a:lnTo>
                  <a:pt x="2412096" y="0"/>
                </a:lnTo>
                <a:lnTo>
                  <a:pt x="2412096" y="1833193"/>
                </a:lnTo>
                <a:lnTo>
                  <a:pt x="0" y="18331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530800" y="5304541"/>
            <a:ext cx="6591543" cy="3098420"/>
          </a:xfrm>
          <a:custGeom>
            <a:avLst/>
            <a:gdLst/>
            <a:ahLst/>
            <a:cxnLst/>
            <a:rect l="l" t="t" r="r" b="b"/>
            <a:pathLst>
              <a:path w="6591543" h="3098420">
                <a:moveTo>
                  <a:pt x="0" y="0"/>
                </a:moveTo>
                <a:lnTo>
                  <a:pt x="6591543" y="0"/>
                </a:lnTo>
                <a:lnTo>
                  <a:pt x="6591543" y="3098420"/>
                </a:lnTo>
                <a:lnTo>
                  <a:pt x="0" y="30984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60325" y="-104775"/>
            <a:ext cx="14344716" cy="2013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2"/>
              </a:lnSpc>
            </a:pPr>
            <a:r>
              <a:rPr lang="en-US" sz="5837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Contribution of each Type of Pizza, According to percentage of Revenue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2036" y="2121061"/>
            <a:ext cx="12237121" cy="1797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63"/>
              </a:lnSpc>
            </a:pPr>
            <a:r>
              <a:rPr lang="en-US" sz="5187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Results shows that Classic category pizzas generates Highest revenue</a:t>
            </a:r>
          </a:p>
        </p:txBody>
      </p:sp>
      <p:sp>
        <p:nvSpPr>
          <p:cNvPr id="10" name="Freeform 10"/>
          <p:cNvSpPr/>
          <p:nvPr/>
        </p:nvSpPr>
        <p:spPr>
          <a:xfrm>
            <a:off x="-5911879" y="3918570"/>
            <a:ext cx="8716258" cy="8229600"/>
          </a:xfrm>
          <a:custGeom>
            <a:avLst/>
            <a:gdLst/>
            <a:ahLst/>
            <a:cxnLst/>
            <a:rect l="l" t="t" r="r" b="b"/>
            <a:pathLst>
              <a:path w="8716258" h="8229600">
                <a:moveTo>
                  <a:pt x="0" y="0"/>
                </a:moveTo>
                <a:lnTo>
                  <a:pt x="8716257" y="0"/>
                </a:lnTo>
                <a:lnTo>
                  <a:pt x="871625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74261" y="8038192"/>
            <a:ext cx="5718040" cy="5447733"/>
          </a:xfrm>
          <a:custGeom>
            <a:avLst/>
            <a:gdLst/>
            <a:ahLst/>
            <a:cxnLst/>
            <a:rect l="l" t="t" r="r" b="b"/>
            <a:pathLst>
              <a:path w="5718040" h="5447733">
                <a:moveTo>
                  <a:pt x="0" y="0"/>
                </a:moveTo>
                <a:lnTo>
                  <a:pt x="5718040" y="0"/>
                </a:lnTo>
                <a:lnTo>
                  <a:pt x="5718040" y="5447733"/>
                </a:lnTo>
                <a:lnTo>
                  <a:pt x="0" y="5447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981287" y="6001037"/>
            <a:ext cx="6632879" cy="6054010"/>
          </a:xfrm>
          <a:custGeom>
            <a:avLst/>
            <a:gdLst/>
            <a:ahLst/>
            <a:cxnLst/>
            <a:rect l="l" t="t" r="r" b="b"/>
            <a:pathLst>
              <a:path w="6632879" h="6054010">
                <a:moveTo>
                  <a:pt x="0" y="0"/>
                </a:moveTo>
                <a:lnTo>
                  <a:pt x="6632879" y="0"/>
                </a:lnTo>
                <a:lnTo>
                  <a:pt x="6632879" y="6054010"/>
                </a:lnTo>
                <a:lnTo>
                  <a:pt x="0" y="6054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34843" y="135186"/>
            <a:ext cx="14736050" cy="1100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5"/>
              </a:lnSpc>
            </a:pPr>
            <a:r>
              <a:rPr lang="en-US" sz="8894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REcommedations</a:t>
            </a:r>
          </a:p>
        </p:txBody>
      </p:sp>
      <p:sp>
        <p:nvSpPr>
          <p:cNvPr id="8" name="Freeform 8"/>
          <p:cNvSpPr/>
          <p:nvPr/>
        </p:nvSpPr>
        <p:spPr>
          <a:xfrm rot="1216535">
            <a:off x="14445569" y="6612357"/>
            <a:ext cx="5627462" cy="4114800"/>
          </a:xfrm>
          <a:custGeom>
            <a:avLst/>
            <a:gdLst/>
            <a:ahLst/>
            <a:cxnLst/>
            <a:rect l="l" t="t" r="r" b="b"/>
            <a:pathLst>
              <a:path w="5627462" h="4114800">
                <a:moveTo>
                  <a:pt x="0" y="0"/>
                </a:moveTo>
                <a:lnTo>
                  <a:pt x="5627462" y="0"/>
                </a:lnTo>
                <a:lnTo>
                  <a:pt x="56274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87305">
            <a:off x="16903136" y="9330404"/>
            <a:ext cx="1340138" cy="1018505"/>
          </a:xfrm>
          <a:custGeom>
            <a:avLst/>
            <a:gdLst/>
            <a:ahLst/>
            <a:cxnLst/>
            <a:rect l="l" t="t" r="r" b="b"/>
            <a:pathLst>
              <a:path w="1340138" h="1018505">
                <a:moveTo>
                  <a:pt x="0" y="0"/>
                </a:moveTo>
                <a:lnTo>
                  <a:pt x="1340138" y="0"/>
                </a:lnTo>
                <a:lnTo>
                  <a:pt x="1340138" y="1018504"/>
                </a:lnTo>
                <a:lnTo>
                  <a:pt x="0" y="10185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51539" y="942975"/>
            <a:ext cx="16298593" cy="827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59090" lvl="1" indent="-529545" algn="l">
              <a:lnSpc>
                <a:spcPts val="6867"/>
              </a:lnSpc>
              <a:buAutoNum type="arabicPeriod"/>
            </a:pPr>
            <a:r>
              <a:rPr lang="en-US" sz="4905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Promote Top-Selling Pizzas During Peak Hours: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34843" y="2029598"/>
            <a:ext cx="16038361" cy="5897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Insight:</a:t>
            </a:r>
            <a:r>
              <a:rPr lang="en-US" sz="48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8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analysis shows that certain pizzas, such as The Classic Deluxe Pizza and The Barbecue Chicken Pizza, are consistently top sellers.</a:t>
            </a:r>
          </a:p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Recommendation:</a:t>
            </a:r>
            <a:r>
              <a:rPr lang="en-US" sz="48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Implement targeted promotions and discounts for these top-selling pizzas during peak ordering times, especially in evenings, to boost sales further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74261" y="8038192"/>
            <a:ext cx="5718040" cy="5447733"/>
          </a:xfrm>
          <a:custGeom>
            <a:avLst/>
            <a:gdLst/>
            <a:ahLst/>
            <a:cxnLst/>
            <a:rect l="l" t="t" r="r" b="b"/>
            <a:pathLst>
              <a:path w="5718040" h="5447733">
                <a:moveTo>
                  <a:pt x="0" y="0"/>
                </a:moveTo>
                <a:lnTo>
                  <a:pt x="5718040" y="0"/>
                </a:lnTo>
                <a:lnTo>
                  <a:pt x="5718040" y="5447733"/>
                </a:lnTo>
                <a:lnTo>
                  <a:pt x="0" y="5447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981287" y="6001037"/>
            <a:ext cx="6632879" cy="6054010"/>
          </a:xfrm>
          <a:custGeom>
            <a:avLst/>
            <a:gdLst/>
            <a:ahLst/>
            <a:cxnLst/>
            <a:rect l="l" t="t" r="r" b="b"/>
            <a:pathLst>
              <a:path w="6632879" h="6054010">
                <a:moveTo>
                  <a:pt x="0" y="0"/>
                </a:moveTo>
                <a:lnTo>
                  <a:pt x="6632879" y="0"/>
                </a:lnTo>
                <a:lnTo>
                  <a:pt x="6632879" y="6054010"/>
                </a:lnTo>
                <a:lnTo>
                  <a:pt x="0" y="6054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34843" y="135186"/>
            <a:ext cx="14736050" cy="1100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5"/>
              </a:lnSpc>
            </a:pPr>
            <a:r>
              <a:rPr lang="en-US" sz="8894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REcommedations</a:t>
            </a:r>
          </a:p>
        </p:txBody>
      </p:sp>
      <p:sp>
        <p:nvSpPr>
          <p:cNvPr id="8" name="Freeform 8"/>
          <p:cNvSpPr/>
          <p:nvPr/>
        </p:nvSpPr>
        <p:spPr>
          <a:xfrm rot="1216535">
            <a:off x="14445569" y="6612357"/>
            <a:ext cx="5627462" cy="4114800"/>
          </a:xfrm>
          <a:custGeom>
            <a:avLst/>
            <a:gdLst/>
            <a:ahLst/>
            <a:cxnLst/>
            <a:rect l="l" t="t" r="r" b="b"/>
            <a:pathLst>
              <a:path w="5627462" h="4114800">
                <a:moveTo>
                  <a:pt x="0" y="0"/>
                </a:moveTo>
                <a:lnTo>
                  <a:pt x="5627462" y="0"/>
                </a:lnTo>
                <a:lnTo>
                  <a:pt x="56274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87305">
            <a:off x="16903136" y="9330404"/>
            <a:ext cx="1340138" cy="1018505"/>
          </a:xfrm>
          <a:custGeom>
            <a:avLst/>
            <a:gdLst/>
            <a:ahLst/>
            <a:cxnLst/>
            <a:rect l="l" t="t" r="r" b="b"/>
            <a:pathLst>
              <a:path w="1340138" h="1018505">
                <a:moveTo>
                  <a:pt x="0" y="0"/>
                </a:moveTo>
                <a:lnTo>
                  <a:pt x="1340138" y="0"/>
                </a:lnTo>
                <a:lnTo>
                  <a:pt x="1340138" y="1018504"/>
                </a:lnTo>
                <a:lnTo>
                  <a:pt x="0" y="10185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51539" y="942975"/>
            <a:ext cx="16298593" cy="827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7"/>
              </a:lnSpc>
            </a:pPr>
            <a:r>
              <a:rPr lang="en-US" sz="4905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Increase Inventory for Large-Sized Pizzas: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34843" y="2029598"/>
            <a:ext cx="16038361" cy="505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Insight:</a:t>
            </a:r>
            <a:r>
              <a:rPr lang="en-US" sz="48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8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Large-sized pizzas are the most commonly ordered size, with a significant quantity of 18,000 orders.</a:t>
            </a:r>
          </a:p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Recommendation:</a:t>
            </a:r>
            <a:r>
              <a:rPr lang="en-US" sz="48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Ensure adequate inventory levels of ingredients for large-sized pizzas to meet the high demand and avoid stockouts.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74261" y="8038192"/>
            <a:ext cx="5718040" cy="5447733"/>
          </a:xfrm>
          <a:custGeom>
            <a:avLst/>
            <a:gdLst/>
            <a:ahLst/>
            <a:cxnLst/>
            <a:rect l="l" t="t" r="r" b="b"/>
            <a:pathLst>
              <a:path w="5718040" h="5447733">
                <a:moveTo>
                  <a:pt x="0" y="0"/>
                </a:moveTo>
                <a:lnTo>
                  <a:pt x="5718040" y="0"/>
                </a:lnTo>
                <a:lnTo>
                  <a:pt x="5718040" y="5447733"/>
                </a:lnTo>
                <a:lnTo>
                  <a:pt x="0" y="5447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981287" y="6001037"/>
            <a:ext cx="6632879" cy="6054010"/>
          </a:xfrm>
          <a:custGeom>
            <a:avLst/>
            <a:gdLst/>
            <a:ahLst/>
            <a:cxnLst/>
            <a:rect l="l" t="t" r="r" b="b"/>
            <a:pathLst>
              <a:path w="6632879" h="6054010">
                <a:moveTo>
                  <a:pt x="0" y="0"/>
                </a:moveTo>
                <a:lnTo>
                  <a:pt x="6632879" y="0"/>
                </a:lnTo>
                <a:lnTo>
                  <a:pt x="6632879" y="6054010"/>
                </a:lnTo>
                <a:lnTo>
                  <a:pt x="0" y="6054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34843" y="135186"/>
            <a:ext cx="14736050" cy="1100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5"/>
              </a:lnSpc>
            </a:pPr>
            <a:r>
              <a:rPr lang="en-US" sz="8894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REcommedations</a:t>
            </a:r>
          </a:p>
        </p:txBody>
      </p:sp>
      <p:sp>
        <p:nvSpPr>
          <p:cNvPr id="8" name="Freeform 8"/>
          <p:cNvSpPr/>
          <p:nvPr/>
        </p:nvSpPr>
        <p:spPr>
          <a:xfrm rot="1216535">
            <a:off x="14445569" y="6612357"/>
            <a:ext cx="5627462" cy="4114800"/>
          </a:xfrm>
          <a:custGeom>
            <a:avLst/>
            <a:gdLst/>
            <a:ahLst/>
            <a:cxnLst/>
            <a:rect l="l" t="t" r="r" b="b"/>
            <a:pathLst>
              <a:path w="5627462" h="4114800">
                <a:moveTo>
                  <a:pt x="0" y="0"/>
                </a:moveTo>
                <a:lnTo>
                  <a:pt x="5627462" y="0"/>
                </a:lnTo>
                <a:lnTo>
                  <a:pt x="56274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87305">
            <a:off x="16903136" y="9330404"/>
            <a:ext cx="1340138" cy="1018505"/>
          </a:xfrm>
          <a:custGeom>
            <a:avLst/>
            <a:gdLst/>
            <a:ahLst/>
            <a:cxnLst/>
            <a:rect l="l" t="t" r="r" b="b"/>
            <a:pathLst>
              <a:path w="1340138" h="1018505">
                <a:moveTo>
                  <a:pt x="0" y="0"/>
                </a:moveTo>
                <a:lnTo>
                  <a:pt x="1340138" y="0"/>
                </a:lnTo>
                <a:lnTo>
                  <a:pt x="1340138" y="1018504"/>
                </a:lnTo>
                <a:lnTo>
                  <a:pt x="0" y="10185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51539" y="942975"/>
            <a:ext cx="16298593" cy="827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7"/>
              </a:lnSpc>
            </a:pPr>
            <a:r>
              <a:rPr lang="en-US" sz="4905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Consider Special Offers for Evening Orders: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34843" y="2029598"/>
            <a:ext cx="16038361" cy="505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Insight:</a:t>
            </a:r>
            <a:r>
              <a:rPr lang="en-US" sz="48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distribution of orders by the hour indicates a higher number of pizza orders in the evening.</a:t>
            </a:r>
          </a:p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Recommendation:</a:t>
            </a:r>
            <a:r>
              <a:rPr lang="en-US" sz="48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Introduce special evening deals or discounts to capitalize on the higher demand during this time and attract more customers.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74261" y="8038192"/>
            <a:ext cx="5718040" cy="5447733"/>
          </a:xfrm>
          <a:custGeom>
            <a:avLst/>
            <a:gdLst/>
            <a:ahLst/>
            <a:cxnLst/>
            <a:rect l="l" t="t" r="r" b="b"/>
            <a:pathLst>
              <a:path w="5718040" h="5447733">
                <a:moveTo>
                  <a:pt x="0" y="0"/>
                </a:moveTo>
                <a:lnTo>
                  <a:pt x="5718040" y="0"/>
                </a:lnTo>
                <a:lnTo>
                  <a:pt x="5718040" y="5447733"/>
                </a:lnTo>
                <a:lnTo>
                  <a:pt x="0" y="5447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981287" y="6001037"/>
            <a:ext cx="6632879" cy="6054010"/>
          </a:xfrm>
          <a:custGeom>
            <a:avLst/>
            <a:gdLst/>
            <a:ahLst/>
            <a:cxnLst/>
            <a:rect l="l" t="t" r="r" b="b"/>
            <a:pathLst>
              <a:path w="6632879" h="6054010">
                <a:moveTo>
                  <a:pt x="0" y="0"/>
                </a:moveTo>
                <a:lnTo>
                  <a:pt x="6632879" y="0"/>
                </a:lnTo>
                <a:lnTo>
                  <a:pt x="6632879" y="6054010"/>
                </a:lnTo>
                <a:lnTo>
                  <a:pt x="0" y="6054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34843" y="135186"/>
            <a:ext cx="14736050" cy="1100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5"/>
              </a:lnSpc>
            </a:pPr>
            <a:r>
              <a:rPr lang="en-US" sz="8894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REcommedations</a:t>
            </a:r>
          </a:p>
        </p:txBody>
      </p:sp>
      <p:sp>
        <p:nvSpPr>
          <p:cNvPr id="8" name="Freeform 8"/>
          <p:cNvSpPr/>
          <p:nvPr/>
        </p:nvSpPr>
        <p:spPr>
          <a:xfrm rot="1216535">
            <a:off x="14445569" y="6612357"/>
            <a:ext cx="5627462" cy="4114800"/>
          </a:xfrm>
          <a:custGeom>
            <a:avLst/>
            <a:gdLst/>
            <a:ahLst/>
            <a:cxnLst/>
            <a:rect l="l" t="t" r="r" b="b"/>
            <a:pathLst>
              <a:path w="5627462" h="4114800">
                <a:moveTo>
                  <a:pt x="0" y="0"/>
                </a:moveTo>
                <a:lnTo>
                  <a:pt x="5627462" y="0"/>
                </a:lnTo>
                <a:lnTo>
                  <a:pt x="56274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87305">
            <a:off x="16903136" y="9330404"/>
            <a:ext cx="1340138" cy="1018505"/>
          </a:xfrm>
          <a:custGeom>
            <a:avLst/>
            <a:gdLst/>
            <a:ahLst/>
            <a:cxnLst/>
            <a:rect l="l" t="t" r="r" b="b"/>
            <a:pathLst>
              <a:path w="1340138" h="1018505">
                <a:moveTo>
                  <a:pt x="0" y="0"/>
                </a:moveTo>
                <a:lnTo>
                  <a:pt x="1340138" y="0"/>
                </a:lnTo>
                <a:lnTo>
                  <a:pt x="1340138" y="1018504"/>
                </a:lnTo>
                <a:lnTo>
                  <a:pt x="0" y="10185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51539" y="942975"/>
            <a:ext cx="17744740" cy="1694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7"/>
              </a:lnSpc>
            </a:pPr>
            <a:r>
              <a:rPr lang="en-US" sz="4905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 Focus Marketing on Classic Category Pizzas to Maximize Revenue: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34843" y="2551926"/>
            <a:ext cx="16038361" cy="505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Insight: </a:t>
            </a:r>
            <a:r>
              <a:rPr lang="en-US" sz="48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Classic category pizzas generate the highest revenue among all categories.</a:t>
            </a:r>
          </a:p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Recommendation:</a:t>
            </a:r>
            <a:r>
              <a:rPr lang="en-US" sz="48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Design marketing campaigns that highlight the Classic pizzas, showcasing their popularity and unique flavors to drive more sales and revenue.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6729" y="5541011"/>
            <a:ext cx="3309328" cy="8349222"/>
          </a:xfrm>
          <a:custGeom>
            <a:avLst/>
            <a:gdLst/>
            <a:ahLst/>
            <a:cxnLst/>
            <a:rect l="l" t="t" r="r" b="b"/>
            <a:pathLst>
              <a:path w="3309328" h="8349222">
                <a:moveTo>
                  <a:pt x="0" y="0"/>
                </a:moveTo>
                <a:lnTo>
                  <a:pt x="3309328" y="0"/>
                </a:lnTo>
                <a:lnTo>
                  <a:pt x="3309328" y="8349222"/>
                </a:lnTo>
                <a:lnTo>
                  <a:pt x="0" y="8349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844086" y="6802351"/>
            <a:ext cx="4621229" cy="4217922"/>
          </a:xfrm>
          <a:custGeom>
            <a:avLst/>
            <a:gdLst/>
            <a:ahLst/>
            <a:cxnLst/>
            <a:rect l="l" t="t" r="r" b="b"/>
            <a:pathLst>
              <a:path w="4621229" h="4217922">
                <a:moveTo>
                  <a:pt x="0" y="0"/>
                </a:moveTo>
                <a:lnTo>
                  <a:pt x="4621230" y="0"/>
                </a:lnTo>
                <a:lnTo>
                  <a:pt x="4621230" y="4217922"/>
                </a:lnTo>
                <a:lnTo>
                  <a:pt x="0" y="4217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845744" y="5508017"/>
            <a:ext cx="6442256" cy="4778983"/>
          </a:xfrm>
          <a:custGeom>
            <a:avLst/>
            <a:gdLst/>
            <a:ahLst/>
            <a:cxnLst/>
            <a:rect l="l" t="t" r="r" b="b"/>
            <a:pathLst>
              <a:path w="6442256" h="4778983">
                <a:moveTo>
                  <a:pt x="0" y="0"/>
                </a:moveTo>
                <a:lnTo>
                  <a:pt x="6442256" y="0"/>
                </a:lnTo>
                <a:lnTo>
                  <a:pt x="6442256" y="4778983"/>
                </a:lnTo>
                <a:lnTo>
                  <a:pt x="0" y="47789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628504">
            <a:off x="-3396307" y="-1866583"/>
            <a:ext cx="6792613" cy="6413359"/>
          </a:xfrm>
          <a:custGeom>
            <a:avLst/>
            <a:gdLst/>
            <a:ahLst/>
            <a:cxnLst/>
            <a:rect l="l" t="t" r="r" b="b"/>
            <a:pathLst>
              <a:path w="6792613" h="6413359">
                <a:moveTo>
                  <a:pt x="0" y="0"/>
                </a:moveTo>
                <a:lnTo>
                  <a:pt x="6792614" y="0"/>
                </a:lnTo>
                <a:lnTo>
                  <a:pt x="6792614" y="6413359"/>
                </a:lnTo>
                <a:lnTo>
                  <a:pt x="0" y="64133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702247">
            <a:off x="13929871" y="-4114800"/>
            <a:ext cx="8716258" cy="8229600"/>
          </a:xfrm>
          <a:custGeom>
            <a:avLst/>
            <a:gdLst/>
            <a:ahLst/>
            <a:cxnLst/>
            <a:rect l="l" t="t" r="r" b="b"/>
            <a:pathLst>
              <a:path w="8716258" h="8229600">
                <a:moveTo>
                  <a:pt x="0" y="0"/>
                </a:moveTo>
                <a:lnTo>
                  <a:pt x="8716258" y="0"/>
                </a:lnTo>
                <a:lnTo>
                  <a:pt x="8716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479354" y="3882319"/>
            <a:ext cx="12587518" cy="2088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35"/>
              </a:lnSpc>
            </a:pPr>
            <a:r>
              <a:rPr lang="en-US" sz="17006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Thankyou</a:t>
            </a:r>
          </a:p>
        </p:txBody>
      </p:sp>
      <p:sp>
        <p:nvSpPr>
          <p:cNvPr id="8" name="Freeform 8"/>
          <p:cNvSpPr/>
          <p:nvPr/>
        </p:nvSpPr>
        <p:spPr>
          <a:xfrm>
            <a:off x="6893013" y="-2160257"/>
            <a:ext cx="4952730" cy="4718601"/>
          </a:xfrm>
          <a:custGeom>
            <a:avLst/>
            <a:gdLst/>
            <a:ahLst/>
            <a:cxnLst/>
            <a:rect l="l" t="t" r="r" b="b"/>
            <a:pathLst>
              <a:path w="4952730" h="4718601">
                <a:moveTo>
                  <a:pt x="0" y="0"/>
                </a:moveTo>
                <a:lnTo>
                  <a:pt x="4952731" y="0"/>
                </a:lnTo>
                <a:lnTo>
                  <a:pt x="4952731" y="4718601"/>
                </a:lnTo>
                <a:lnTo>
                  <a:pt x="0" y="47186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22288" y="-6646792"/>
            <a:ext cx="9752829" cy="9291786"/>
          </a:xfrm>
          <a:custGeom>
            <a:avLst/>
            <a:gdLst/>
            <a:ahLst/>
            <a:cxnLst/>
            <a:rect l="l" t="t" r="r" b="b"/>
            <a:pathLst>
              <a:path w="9752829" h="9291786">
                <a:moveTo>
                  <a:pt x="0" y="0"/>
                </a:moveTo>
                <a:lnTo>
                  <a:pt x="9752828" y="0"/>
                </a:lnTo>
                <a:lnTo>
                  <a:pt x="9752828" y="9291786"/>
                </a:lnTo>
                <a:lnTo>
                  <a:pt x="0" y="9291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722288" y="411110"/>
            <a:ext cx="9939947" cy="1311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44"/>
              </a:lnSpc>
            </a:pPr>
            <a:r>
              <a:rPr lang="en-US" sz="10611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Introduction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266846">
            <a:off x="14466775" y="503314"/>
            <a:ext cx="1050773" cy="1050773"/>
          </a:xfrm>
          <a:custGeom>
            <a:avLst/>
            <a:gdLst/>
            <a:ahLst/>
            <a:cxnLst/>
            <a:rect l="l" t="t" r="r" b="b"/>
            <a:pathLst>
              <a:path w="1050773" h="1050773">
                <a:moveTo>
                  <a:pt x="0" y="0"/>
                </a:moveTo>
                <a:lnTo>
                  <a:pt x="1050773" y="0"/>
                </a:lnTo>
                <a:lnTo>
                  <a:pt x="1050773" y="1050772"/>
                </a:lnTo>
                <a:lnTo>
                  <a:pt x="0" y="10507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10629">
            <a:off x="1045332" y="525840"/>
            <a:ext cx="1050773" cy="1050773"/>
          </a:xfrm>
          <a:custGeom>
            <a:avLst/>
            <a:gdLst/>
            <a:ahLst/>
            <a:cxnLst/>
            <a:rect l="l" t="t" r="r" b="b"/>
            <a:pathLst>
              <a:path w="1050773" h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387305">
            <a:off x="7205560" y="8167692"/>
            <a:ext cx="1340138" cy="1018505"/>
          </a:xfrm>
          <a:custGeom>
            <a:avLst/>
            <a:gdLst/>
            <a:ahLst/>
            <a:cxnLst/>
            <a:rect l="l" t="t" r="r" b="b"/>
            <a:pathLst>
              <a:path w="1340138" h="1018505">
                <a:moveTo>
                  <a:pt x="0" y="0"/>
                </a:moveTo>
                <a:lnTo>
                  <a:pt x="1340138" y="0"/>
                </a:lnTo>
                <a:lnTo>
                  <a:pt x="1340138" y="1018504"/>
                </a:lnTo>
                <a:lnTo>
                  <a:pt x="0" y="1018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77007" y="2349448"/>
            <a:ext cx="17710993" cy="5106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5"/>
              </a:lnSpc>
            </a:pPr>
            <a:r>
              <a:rPr lang="en-US" sz="483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primary goal of this analysis is to uncover key insights and trends in pizza sales. By examining various aspects of the sales data, aim to identify top- selling products, understand customer preferences, and provide actionable recommendations for optimizing sales and inventory management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74261" y="8038192"/>
            <a:ext cx="5718040" cy="5447733"/>
          </a:xfrm>
          <a:custGeom>
            <a:avLst/>
            <a:gdLst/>
            <a:ahLst/>
            <a:cxnLst/>
            <a:rect l="l" t="t" r="r" b="b"/>
            <a:pathLst>
              <a:path w="5718040" h="5447733">
                <a:moveTo>
                  <a:pt x="0" y="0"/>
                </a:moveTo>
                <a:lnTo>
                  <a:pt x="5718040" y="0"/>
                </a:lnTo>
                <a:lnTo>
                  <a:pt x="5718040" y="5447733"/>
                </a:lnTo>
                <a:lnTo>
                  <a:pt x="0" y="5447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981287" y="6001037"/>
            <a:ext cx="6632879" cy="6054010"/>
          </a:xfrm>
          <a:custGeom>
            <a:avLst/>
            <a:gdLst/>
            <a:ahLst/>
            <a:cxnLst/>
            <a:rect l="l" t="t" r="r" b="b"/>
            <a:pathLst>
              <a:path w="6632879" h="6054010">
                <a:moveTo>
                  <a:pt x="0" y="0"/>
                </a:moveTo>
                <a:lnTo>
                  <a:pt x="6632879" y="0"/>
                </a:lnTo>
                <a:lnTo>
                  <a:pt x="6632879" y="6054010"/>
                </a:lnTo>
                <a:lnTo>
                  <a:pt x="0" y="6054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34843" y="125661"/>
            <a:ext cx="14338091" cy="2044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2"/>
              </a:lnSpc>
            </a:pPr>
            <a:r>
              <a:rPr lang="en-US" sz="8654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DATA BASE SCHEMA</a:t>
            </a:r>
          </a:p>
          <a:p>
            <a:pPr algn="ctr">
              <a:lnSpc>
                <a:spcPts val="7702"/>
              </a:lnSpc>
            </a:pPr>
            <a:r>
              <a:rPr lang="en-US" sz="8654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-pizzahut</a:t>
            </a:r>
          </a:p>
        </p:txBody>
      </p:sp>
      <p:sp>
        <p:nvSpPr>
          <p:cNvPr id="8" name="Freeform 8"/>
          <p:cNvSpPr/>
          <p:nvPr/>
        </p:nvSpPr>
        <p:spPr>
          <a:xfrm rot="1216535">
            <a:off x="14445569" y="6612357"/>
            <a:ext cx="5627462" cy="4114800"/>
          </a:xfrm>
          <a:custGeom>
            <a:avLst/>
            <a:gdLst/>
            <a:ahLst/>
            <a:cxnLst/>
            <a:rect l="l" t="t" r="r" b="b"/>
            <a:pathLst>
              <a:path w="5627462" h="4114800">
                <a:moveTo>
                  <a:pt x="0" y="0"/>
                </a:moveTo>
                <a:lnTo>
                  <a:pt x="5627462" y="0"/>
                </a:lnTo>
                <a:lnTo>
                  <a:pt x="56274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87305">
            <a:off x="16903136" y="9330404"/>
            <a:ext cx="1340138" cy="1018505"/>
          </a:xfrm>
          <a:custGeom>
            <a:avLst/>
            <a:gdLst/>
            <a:ahLst/>
            <a:cxnLst/>
            <a:rect l="l" t="t" r="r" b="b"/>
            <a:pathLst>
              <a:path w="1340138" h="1018505">
                <a:moveTo>
                  <a:pt x="0" y="0"/>
                </a:moveTo>
                <a:lnTo>
                  <a:pt x="1340138" y="0"/>
                </a:lnTo>
                <a:lnTo>
                  <a:pt x="1340138" y="1018504"/>
                </a:lnTo>
                <a:lnTo>
                  <a:pt x="0" y="10185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002787" y="1773156"/>
            <a:ext cx="15256513" cy="7784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7"/>
              </a:lnSpc>
            </a:pPr>
            <a:r>
              <a:rPr lang="en-US" sz="440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base contains four tables contains annual data of  Pizza Sales</a:t>
            </a:r>
          </a:p>
          <a:p>
            <a:pPr marL="951143" lvl="1" indent="-475571" algn="just">
              <a:lnSpc>
                <a:spcPts val="6167"/>
              </a:lnSpc>
              <a:buAutoNum type="arabicPeriod"/>
            </a:pPr>
            <a:r>
              <a:rPr lang="en-US" sz="440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Orders:- contains (order id, order date, order time)</a:t>
            </a:r>
          </a:p>
          <a:p>
            <a:pPr marL="951143" lvl="1" indent="-475571" algn="just">
              <a:lnSpc>
                <a:spcPts val="6167"/>
              </a:lnSpc>
              <a:buAutoNum type="arabicPeriod"/>
            </a:pPr>
            <a:r>
              <a:rPr lang="en-US" sz="440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 details:- contains (order details id, order id, quantity, pizza id)</a:t>
            </a:r>
          </a:p>
          <a:p>
            <a:pPr marL="951143" lvl="1" indent="-475571" algn="just">
              <a:lnSpc>
                <a:spcPts val="6167"/>
              </a:lnSpc>
              <a:buAutoNum type="arabicPeriod"/>
            </a:pPr>
            <a:r>
              <a:rPr lang="en-US" sz="440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Pizza type:- contains (pizza type id, category, ingredients, name )</a:t>
            </a:r>
          </a:p>
          <a:p>
            <a:pPr marL="951143" lvl="1" indent="-475571" algn="just">
              <a:lnSpc>
                <a:spcPts val="6167"/>
              </a:lnSpc>
              <a:buAutoNum type="arabicPeriod"/>
            </a:pPr>
            <a:r>
              <a:rPr lang="en-US" sz="440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pizzas:- contains(pizza id, pizza type id, price, size) </a:t>
            </a:r>
          </a:p>
          <a:p>
            <a:pPr algn="ctr">
              <a:lnSpc>
                <a:spcPts val="6167"/>
              </a:lnSpc>
            </a:pPr>
            <a:endParaRPr lang="en-US" sz="4405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6167"/>
              </a:lnSpc>
            </a:pPr>
            <a:endParaRPr lang="en-US" sz="4405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460267" y="4891391"/>
            <a:ext cx="4959028" cy="7452091"/>
          </a:xfrm>
          <a:custGeom>
            <a:avLst/>
            <a:gdLst/>
            <a:ahLst/>
            <a:cxnLst/>
            <a:rect l="l" t="t" r="r" b="b"/>
            <a:pathLst>
              <a:path w="4959028" h="7452091">
                <a:moveTo>
                  <a:pt x="0" y="0"/>
                </a:moveTo>
                <a:lnTo>
                  <a:pt x="4959028" y="0"/>
                </a:lnTo>
                <a:lnTo>
                  <a:pt x="4959028" y="7452091"/>
                </a:lnTo>
                <a:lnTo>
                  <a:pt x="0" y="7452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87305">
            <a:off x="17357624" y="-745702"/>
            <a:ext cx="2485981" cy="1889345"/>
          </a:xfrm>
          <a:custGeom>
            <a:avLst/>
            <a:gdLst/>
            <a:ahLst/>
            <a:cxnLst/>
            <a:rect l="l" t="t" r="r" b="b"/>
            <a:pathLst>
              <a:path w="2485981" h="1889345">
                <a:moveTo>
                  <a:pt x="0" y="0"/>
                </a:moveTo>
                <a:lnTo>
                  <a:pt x="2485981" y="0"/>
                </a:lnTo>
                <a:lnTo>
                  <a:pt x="2485981" y="1889345"/>
                </a:lnTo>
                <a:lnTo>
                  <a:pt x="0" y="18893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387305">
            <a:off x="-1093260" y="-830878"/>
            <a:ext cx="2186520" cy="1661755"/>
          </a:xfrm>
          <a:custGeom>
            <a:avLst/>
            <a:gdLst/>
            <a:ahLst/>
            <a:cxnLst/>
            <a:rect l="l" t="t" r="r" b="b"/>
            <a:pathLst>
              <a:path w="2186520" h="1661755">
                <a:moveTo>
                  <a:pt x="0" y="0"/>
                </a:moveTo>
                <a:lnTo>
                  <a:pt x="2186520" y="0"/>
                </a:lnTo>
                <a:lnTo>
                  <a:pt x="2186520" y="1661756"/>
                </a:lnTo>
                <a:lnTo>
                  <a:pt x="0" y="16617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234037" y="152400"/>
            <a:ext cx="16022068" cy="679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3"/>
              </a:lnSpc>
            </a:pPr>
            <a:r>
              <a:rPr lang="en-US" sz="5487" dirty="0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In this presentation, we will cover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604040"/>
            <a:ext cx="16870461" cy="9307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Retrieve the total number of orders placed.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Calculate the total revenue generated from pizza sales.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Identify the highest-priced pizza.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Identify the most common pizza size ordered.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List the top 5 most ordered pizza types along with their quantities.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 the necessary tables to find the total quantity of each pizza category ordered.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Determine the distribution of orders by hour of the day.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 relevant tables to find the category-wise distribution of pizzas.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Group the orders by date and calculate the average number of pizzas ordered per day.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Determine the top 3 most ordered pizza types based on revenue.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Calculate the percentage contribution of each pizza type to total revenue.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Analyze the cumulative revenue generated over time.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Determine the top 3 most ordered pizza types based on revenue for each pizza category.</a:t>
            </a:r>
          </a:p>
          <a:p>
            <a:pPr algn="ctr">
              <a:lnSpc>
                <a:spcPts val="2824"/>
              </a:lnSpc>
            </a:pPr>
            <a:endParaRPr lang="en-US" sz="3193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87323" y="-3450074"/>
            <a:ext cx="8716258" cy="8229600"/>
          </a:xfrm>
          <a:custGeom>
            <a:avLst/>
            <a:gdLst/>
            <a:ahLst/>
            <a:cxnLst/>
            <a:rect l="l" t="t" r="r" b="b"/>
            <a:pathLst>
              <a:path w="8716258" h="8229600">
                <a:moveTo>
                  <a:pt x="0" y="0"/>
                </a:moveTo>
                <a:lnTo>
                  <a:pt x="8716258" y="0"/>
                </a:lnTo>
                <a:lnTo>
                  <a:pt x="8716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387305">
            <a:off x="-1024012" y="-251870"/>
            <a:ext cx="2412096" cy="1833193"/>
          </a:xfrm>
          <a:custGeom>
            <a:avLst/>
            <a:gdLst/>
            <a:ahLst/>
            <a:cxnLst/>
            <a:rect l="l" t="t" r="r" b="b"/>
            <a:pathLst>
              <a:path w="2412096" h="1833193">
                <a:moveTo>
                  <a:pt x="0" y="0"/>
                </a:moveTo>
                <a:lnTo>
                  <a:pt x="2412096" y="0"/>
                </a:lnTo>
                <a:lnTo>
                  <a:pt x="2412096" y="1833193"/>
                </a:lnTo>
                <a:lnTo>
                  <a:pt x="0" y="18331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595381" y="3150537"/>
            <a:ext cx="3583421" cy="1494507"/>
          </a:xfrm>
          <a:custGeom>
            <a:avLst/>
            <a:gdLst/>
            <a:ahLst/>
            <a:cxnLst/>
            <a:rect l="l" t="t" r="r" b="b"/>
            <a:pathLst>
              <a:path w="3583421" h="1494507">
                <a:moveTo>
                  <a:pt x="0" y="0"/>
                </a:moveTo>
                <a:lnTo>
                  <a:pt x="3583421" y="0"/>
                </a:lnTo>
                <a:lnTo>
                  <a:pt x="3583421" y="1494507"/>
                </a:lnTo>
                <a:lnTo>
                  <a:pt x="0" y="14945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337031" y="7867094"/>
            <a:ext cx="3841771" cy="1550594"/>
          </a:xfrm>
          <a:custGeom>
            <a:avLst/>
            <a:gdLst/>
            <a:ahLst/>
            <a:cxnLst/>
            <a:rect l="l" t="t" r="r" b="b"/>
            <a:pathLst>
              <a:path w="3841771" h="1550594">
                <a:moveTo>
                  <a:pt x="0" y="0"/>
                </a:moveTo>
                <a:lnTo>
                  <a:pt x="3841771" y="0"/>
                </a:lnTo>
                <a:lnTo>
                  <a:pt x="3841771" y="1550594"/>
                </a:lnTo>
                <a:lnTo>
                  <a:pt x="0" y="15505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508323" y="-367840"/>
            <a:ext cx="9828708" cy="1461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10"/>
              </a:lnSpc>
            </a:pPr>
            <a:r>
              <a:rPr lang="en-US" sz="850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Sales Trends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1119414" y="1169914"/>
            <a:ext cx="13456445" cy="98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2"/>
              </a:lnSpc>
            </a:pPr>
            <a:r>
              <a:rPr lang="en-US" sz="5837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Total number of Order placed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261621"/>
            <a:ext cx="11566681" cy="169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5"/>
              </a:lnSpc>
            </a:pPr>
            <a:r>
              <a:rPr lang="en-US" sz="4903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There are total of 21350  Pizzas order placed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-646411" y="5029200"/>
            <a:ext cx="16558187" cy="978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15"/>
              </a:lnSpc>
            </a:pPr>
            <a:r>
              <a:rPr lang="en-US" sz="5725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Total Revenue Generated from pizza sales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60325" y="6110586"/>
            <a:ext cx="14344716" cy="2313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Total Revenue of Rupees, Eight Lakhs</a:t>
            </a:r>
          </a:p>
          <a:p>
            <a:pPr algn="ctr">
              <a:lnSpc>
                <a:spcPts val="6859"/>
              </a:lnSpc>
            </a:pPr>
            <a:r>
              <a:rPr lang="en-US" sz="4899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Seventeen Thousands Eight Hundred Sixty</a:t>
            </a:r>
            <a:r>
              <a:rPr lang="en-US" sz="4899">
                <a:solidFill>
                  <a:srgbClr val="5CE1E6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ctr">
              <a:lnSpc>
                <a:spcPts val="4759"/>
              </a:lnSpc>
            </a:pPr>
            <a:endParaRPr lang="en-US" sz="4899">
              <a:solidFill>
                <a:srgbClr val="5CE1E6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59531" y="9540136"/>
            <a:ext cx="23861879" cy="1715718"/>
            <a:chOff x="0" y="0"/>
            <a:chExt cx="6284610" cy="4518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266846">
            <a:off x="17198068" y="9579295"/>
            <a:ext cx="1050773" cy="1050773"/>
          </a:xfrm>
          <a:custGeom>
            <a:avLst/>
            <a:gdLst/>
            <a:ahLst/>
            <a:cxnLst/>
            <a:rect l="l" t="t" r="r" b="b"/>
            <a:pathLst>
              <a:path w="1050773" h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87305">
            <a:off x="-214290" y="8960833"/>
            <a:ext cx="2485981" cy="1889345"/>
          </a:xfrm>
          <a:custGeom>
            <a:avLst/>
            <a:gdLst/>
            <a:ahLst/>
            <a:cxnLst/>
            <a:rect l="l" t="t" r="r" b="b"/>
            <a:pathLst>
              <a:path w="2485981" h="1889345">
                <a:moveTo>
                  <a:pt x="0" y="0"/>
                </a:moveTo>
                <a:lnTo>
                  <a:pt x="2485980" y="0"/>
                </a:lnTo>
                <a:lnTo>
                  <a:pt x="2485980" y="1889345"/>
                </a:lnTo>
                <a:lnTo>
                  <a:pt x="0" y="18893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387305">
            <a:off x="16734165" y="-227616"/>
            <a:ext cx="2216682" cy="1684679"/>
          </a:xfrm>
          <a:custGeom>
            <a:avLst/>
            <a:gdLst/>
            <a:ahLst/>
            <a:cxnLst/>
            <a:rect l="l" t="t" r="r" b="b"/>
            <a:pathLst>
              <a:path w="2216682" h="1684679">
                <a:moveTo>
                  <a:pt x="0" y="0"/>
                </a:moveTo>
                <a:lnTo>
                  <a:pt x="2216682" y="0"/>
                </a:lnTo>
                <a:lnTo>
                  <a:pt x="2216682" y="1684679"/>
                </a:lnTo>
                <a:lnTo>
                  <a:pt x="0" y="16846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117622" y="6863085"/>
            <a:ext cx="4677278" cy="11800471"/>
          </a:xfrm>
          <a:custGeom>
            <a:avLst/>
            <a:gdLst/>
            <a:ahLst/>
            <a:cxnLst/>
            <a:rect l="l" t="t" r="r" b="b"/>
            <a:pathLst>
              <a:path w="4677278" h="11800471">
                <a:moveTo>
                  <a:pt x="0" y="0"/>
                </a:moveTo>
                <a:lnTo>
                  <a:pt x="4677278" y="0"/>
                </a:lnTo>
                <a:lnTo>
                  <a:pt x="4677278" y="11800471"/>
                </a:lnTo>
                <a:lnTo>
                  <a:pt x="0" y="118004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487406" y="2982596"/>
            <a:ext cx="372717" cy="548114"/>
          </a:xfrm>
          <a:custGeom>
            <a:avLst/>
            <a:gdLst/>
            <a:ahLst/>
            <a:cxnLst/>
            <a:rect l="l" t="t" r="r" b="b"/>
            <a:pathLst>
              <a:path w="372717" h="548114">
                <a:moveTo>
                  <a:pt x="0" y="0"/>
                </a:moveTo>
                <a:lnTo>
                  <a:pt x="372718" y="0"/>
                </a:lnTo>
                <a:lnTo>
                  <a:pt x="372718" y="548114"/>
                </a:lnTo>
                <a:lnTo>
                  <a:pt x="0" y="5481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814489" y="2982596"/>
            <a:ext cx="4907805" cy="1208638"/>
          </a:xfrm>
          <a:custGeom>
            <a:avLst/>
            <a:gdLst/>
            <a:ahLst/>
            <a:cxnLst/>
            <a:rect l="l" t="t" r="r" b="b"/>
            <a:pathLst>
              <a:path w="4907805" h="1208638">
                <a:moveTo>
                  <a:pt x="0" y="0"/>
                </a:moveTo>
                <a:lnTo>
                  <a:pt x="4907805" y="0"/>
                </a:lnTo>
                <a:lnTo>
                  <a:pt x="4907805" y="1208639"/>
                </a:lnTo>
                <a:lnTo>
                  <a:pt x="0" y="120863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814489" y="6481017"/>
            <a:ext cx="4736334" cy="1448761"/>
          </a:xfrm>
          <a:custGeom>
            <a:avLst/>
            <a:gdLst/>
            <a:ahLst/>
            <a:cxnLst/>
            <a:rect l="l" t="t" r="r" b="b"/>
            <a:pathLst>
              <a:path w="4736334" h="1448761">
                <a:moveTo>
                  <a:pt x="0" y="0"/>
                </a:moveTo>
                <a:lnTo>
                  <a:pt x="4736335" y="0"/>
                </a:lnTo>
                <a:lnTo>
                  <a:pt x="4736335" y="1448761"/>
                </a:lnTo>
                <a:lnTo>
                  <a:pt x="0" y="144876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-2641956" y="69733"/>
            <a:ext cx="13456445" cy="98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2"/>
              </a:lnSpc>
            </a:pPr>
            <a:r>
              <a:rPr lang="en-US" sz="5837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Highest Priced Pizza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969214"/>
            <a:ext cx="11566681" cy="2561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5"/>
              </a:lnSpc>
            </a:pPr>
            <a:r>
              <a:rPr lang="en-US" sz="4903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told us that The Greek Pizza is highest priced one, with a price of 35.95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0" y="4598510"/>
            <a:ext cx="13456445" cy="98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2"/>
              </a:lnSpc>
            </a:pPr>
            <a:r>
              <a:rPr lang="en-US" sz="5837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Most Common size of Pizza ordered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79965" y="5850950"/>
            <a:ext cx="8994603" cy="2613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7"/>
              </a:lnSpc>
            </a:pPr>
            <a:r>
              <a:rPr lang="en-US" sz="4984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Large size Pizza ordered by the most, with the quantity of 18k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57961" y="5508017"/>
            <a:ext cx="6442256" cy="4778983"/>
          </a:xfrm>
          <a:custGeom>
            <a:avLst/>
            <a:gdLst/>
            <a:ahLst/>
            <a:cxnLst/>
            <a:rect l="l" t="t" r="r" b="b"/>
            <a:pathLst>
              <a:path w="6442256" h="4778983">
                <a:moveTo>
                  <a:pt x="0" y="0"/>
                </a:moveTo>
                <a:lnTo>
                  <a:pt x="6442256" y="0"/>
                </a:lnTo>
                <a:lnTo>
                  <a:pt x="6442256" y="4778983"/>
                </a:lnTo>
                <a:lnTo>
                  <a:pt x="0" y="47789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87305">
            <a:off x="55592" y="75624"/>
            <a:ext cx="1405566" cy="1068230"/>
          </a:xfrm>
          <a:custGeom>
            <a:avLst/>
            <a:gdLst/>
            <a:ahLst/>
            <a:cxnLst/>
            <a:rect l="l" t="t" r="r" b="b"/>
            <a:pathLst>
              <a:path w="1405566" h="1068230">
                <a:moveTo>
                  <a:pt x="0" y="0"/>
                </a:moveTo>
                <a:lnTo>
                  <a:pt x="1405566" y="0"/>
                </a:lnTo>
                <a:lnTo>
                  <a:pt x="1405566" y="1068230"/>
                </a:lnTo>
                <a:lnTo>
                  <a:pt x="0" y="10682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771928" y="1870530"/>
            <a:ext cx="7231271" cy="2958247"/>
          </a:xfrm>
          <a:custGeom>
            <a:avLst/>
            <a:gdLst/>
            <a:ahLst/>
            <a:cxnLst/>
            <a:rect l="l" t="t" r="r" b="b"/>
            <a:pathLst>
              <a:path w="7231271" h="2958247">
                <a:moveTo>
                  <a:pt x="0" y="0"/>
                </a:moveTo>
                <a:lnTo>
                  <a:pt x="7231271" y="0"/>
                </a:lnTo>
                <a:lnTo>
                  <a:pt x="7231271" y="2958247"/>
                </a:lnTo>
                <a:lnTo>
                  <a:pt x="0" y="29582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58375" y="64748"/>
            <a:ext cx="13456445" cy="98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2"/>
              </a:lnSpc>
            </a:pPr>
            <a:r>
              <a:rPr lang="en-US" sz="5837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Top Five Pizza, Ordered Pizzas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1361463"/>
            <a:ext cx="11939707" cy="5570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23"/>
              </a:lnSpc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These are the Top Five Pizzas:</a:t>
            </a:r>
          </a:p>
          <a:p>
            <a:pPr marL="1144803" lvl="1" indent="-572402" algn="l">
              <a:lnSpc>
                <a:spcPts val="7423"/>
              </a:lnSpc>
              <a:buAutoNum type="arabicPeriod"/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Classic Deluxe Pizza </a:t>
            </a:r>
          </a:p>
          <a:p>
            <a:pPr marL="1144803" lvl="1" indent="-572402" algn="l">
              <a:lnSpc>
                <a:spcPts val="7423"/>
              </a:lnSpc>
              <a:buAutoNum type="arabicPeriod"/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Barbecue Chicken Pizza</a:t>
            </a:r>
          </a:p>
          <a:p>
            <a:pPr marL="1144803" lvl="1" indent="-572402" algn="l">
              <a:lnSpc>
                <a:spcPts val="7423"/>
              </a:lnSpc>
              <a:buAutoNum type="arabicPeriod"/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Hawaiian Pizza</a:t>
            </a:r>
          </a:p>
          <a:p>
            <a:pPr marL="1144803" lvl="1" indent="-572402" algn="l">
              <a:lnSpc>
                <a:spcPts val="7423"/>
              </a:lnSpc>
              <a:buAutoNum type="arabicPeriod"/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Pepperoni Pizza</a:t>
            </a:r>
          </a:p>
          <a:p>
            <a:pPr marL="1144803" lvl="1" indent="-572402" algn="l">
              <a:lnSpc>
                <a:spcPts val="7423"/>
              </a:lnSpc>
              <a:buAutoNum type="arabicPeriod"/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Thai  Chicken Pizza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44482" y="-4961198"/>
            <a:ext cx="8898496" cy="8477840"/>
          </a:xfrm>
          <a:custGeom>
            <a:avLst/>
            <a:gdLst/>
            <a:ahLst/>
            <a:cxnLst/>
            <a:rect l="l" t="t" r="r" b="b"/>
            <a:pathLst>
              <a:path w="8898496" h="8477840">
                <a:moveTo>
                  <a:pt x="0" y="0"/>
                </a:moveTo>
                <a:lnTo>
                  <a:pt x="8898496" y="0"/>
                </a:lnTo>
                <a:lnTo>
                  <a:pt x="8898496" y="8477840"/>
                </a:lnTo>
                <a:lnTo>
                  <a:pt x="0" y="8477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110629">
            <a:off x="7775354" y="9556768"/>
            <a:ext cx="1050773" cy="1050773"/>
          </a:xfrm>
          <a:custGeom>
            <a:avLst/>
            <a:gdLst/>
            <a:ahLst/>
            <a:cxnLst/>
            <a:rect l="l" t="t" r="r" b="b"/>
            <a:pathLst>
              <a:path w="1050773" h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143330" flipH="1">
            <a:off x="-2123495" y="-1639475"/>
            <a:ext cx="4959028" cy="7452091"/>
          </a:xfrm>
          <a:custGeom>
            <a:avLst/>
            <a:gdLst/>
            <a:ahLst/>
            <a:cxnLst/>
            <a:rect l="l" t="t" r="r" b="b"/>
            <a:pathLst>
              <a:path w="4959028" h="7452091">
                <a:moveTo>
                  <a:pt x="4959028" y="0"/>
                </a:moveTo>
                <a:lnTo>
                  <a:pt x="0" y="0"/>
                </a:lnTo>
                <a:lnTo>
                  <a:pt x="0" y="7452091"/>
                </a:lnTo>
                <a:lnTo>
                  <a:pt x="4959028" y="7452091"/>
                </a:lnTo>
                <a:lnTo>
                  <a:pt x="495902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87305">
            <a:off x="-1144248" y="8712285"/>
            <a:ext cx="2485981" cy="1889345"/>
          </a:xfrm>
          <a:custGeom>
            <a:avLst/>
            <a:gdLst/>
            <a:ahLst/>
            <a:cxnLst/>
            <a:rect l="l" t="t" r="r" b="b"/>
            <a:pathLst>
              <a:path w="2485981" h="1889345">
                <a:moveTo>
                  <a:pt x="0" y="0"/>
                </a:moveTo>
                <a:lnTo>
                  <a:pt x="2485981" y="0"/>
                </a:lnTo>
                <a:lnTo>
                  <a:pt x="2485981" y="1889346"/>
                </a:lnTo>
                <a:lnTo>
                  <a:pt x="0" y="18893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87305">
            <a:off x="17179659" y="8697796"/>
            <a:ext cx="2216682" cy="1684679"/>
          </a:xfrm>
          <a:custGeom>
            <a:avLst/>
            <a:gdLst/>
            <a:ahLst/>
            <a:cxnLst/>
            <a:rect l="l" t="t" r="r" b="b"/>
            <a:pathLst>
              <a:path w="2216682" h="1684679">
                <a:moveTo>
                  <a:pt x="0" y="0"/>
                </a:moveTo>
                <a:lnTo>
                  <a:pt x="2216682" y="0"/>
                </a:lnTo>
                <a:lnTo>
                  <a:pt x="2216682" y="1684679"/>
                </a:lnTo>
                <a:lnTo>
                  <a:pt x="0" y="16846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384180" y="4487927"/>
            <a:ext cx="4707806" cy="3119320"/>
          </a:xfrm>
          <a:custGeom>
            <a:avLst/>
            <a:gdLst/>
            <a:ahLst/>
            <a:cxnLst/>
            <a:rect l="l" t="t" r="r" b="b"/>
            <a:pathLst>
              <a:path w="4707806" h="3119320">
                <a:moveTo>
                  <a:pt x="0" y="0"/>
                </a:moveTo>
                <a:lnTo>
                  <a:pt x="4707806" y="0"/>
                </a:lnTo>
                <a:lnTo>
                  <a:pt x="4707806" y="3119320"/>
                </a:lnTo>
                <a:lnTo>
                  <a:pt x="0" y="311932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r="-6627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58375" y="64748"/>
            <a:ext cx="13456445" cy="98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2"/>
              </a:lnSpc>
            </a:pPr>
            <a:r>
              <a:rPr lang="en-US" sz="5837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Category wise Pizzas, Ordered Pizzas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4805" y="2327533"/>
            <a:ext cx="7402702" cy="4868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557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</a:t>
            </a:r>
            <a:r>
              <a:rPr lang="en-US" sz="557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quantity</a:t>
            </a:r>
          </a:p>
          <a:p>
            <a:pPr marL="1202784" lvl="1" indent="-601392" algn="l">
              <a:lnSpc>
                <a:spcPts val="7799"/>
              </a:lnSpc>
              <a:buAutoNum type="arabicPeriod"/>
            </a:pPr>
            <a:r>
              <a:rPr lang="en-US" sz="5571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Classic - 14888</a:t>
            </a:r>
          </a:p>
          <a:p>
            <a:pPr marL="1202784" lvl="1" indent="-601392" algn="l">
              <a:lnSpc>
                <a:spcPts val="7799"/>
              </a:lnSpc>
              <a:buAutoNum type="arabicPeriod"/>
            </a:pPr>
            <a:r>
              <a:rPr lang="en-US" sz="5571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Supreme - 11987</a:t>
            </a:r>
          </a:p>
          <a:p>
            <a:pPr marL="1202784" lvl="1" indent="-601392" algn="l">
              <a:lnSpc>
                <a:spcPts val="7799"/>
              </a:lnSpc>
              <a:buAutoNum type="arabicPeriod"/>
            </a:pPr>
            <a:r>
              <a:rPr lang="en-US" sz="5571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Veggie - 11649</a:t>
            </a:r>
          </a:p>
          <a:p>
            <a:pPr marL="1202784" lvl="1" indent="-601392" algn="l">
              <a:lnSpc>
                <a:spcPts val="7799"/>
              </a:lnSpc>
              <a:buAutoNum type="arabicPeriod"/>
            </a:pPr>
            <a:r>
              <a:rPr lang="en-US" sz="5571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Chicken - 11050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1797588" y="4408793"/>
            <a:ext cx="6477912" cy="8523569"/>
          </a:xfrm>
          <a:custGeom>
            <a:avLst/>
            <a:gdLst/>
            <a:ahLst/>
            <a:cxnLst/>
            <a:rect l="l" t="t" r="r" b="b"/>
            <a:pathLst>
              <a:path w="6477912" h="8523569">
                <a:moveTo>
                  <a:pt x="6477912" y="0"/>
                </a:moveTo>
                <a:lnTo>
                  <a:pt x="0" y="0"/>
                </a:lnTo>
                <a:lnTo>
                  <a:pt x="0" y="8523569"/>
                </a:lnTo>
                <a:lnTo>
                  <a:pt x="6477912" y="8523569"/>
                </a:lnTo>
                <a:lnTo>
                  <a:pt x="64779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52699" y="-8501976"/>
            <a:ext cx="10843608" cy="10784461"/>
          </a:xfrm>
          <a:custGeom>
            <a:avLst/>
            <a:gdLst/>
            <a:ahLst/>
            <a:cxnLst/>
            <a:rect l="l" t="t" r="r" b="b"/>
            <a:pathLst>
              <a:path w="10843608" h="10784461">
                <a:moveTo>
                  <a:pt x="0" y="0"/>
                </a:moveTo>
                <a:lnTo>
                  <a:pt x="10843608" y="0"/>
                </a:lnTo>
                <a:lnTo>
                  <a:pt x="10843608" y="10784461"/>
                </a:lnTo>
                <a:lnTo>
                  <a:pt x="0" y="107844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66846">
            <a:off x="3590392" y="812073"/>
            <a:ext cx="1050773" cy="1050773"/>
          </a:xfrm>
          <a:custGeom>
            <a:avLst/>
            <a:gdLst/>
            <a:ahLst/>
            <a:cxnLst/>
            <a:rect l="l" t="t" r="r" b="b"/>
            <a:pathLst>
              <a:path w="1050773" h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87305">
            <a:off x="-471601" y="-685639"/>
            <a:ext cx="2485981" cy="1889345"/>
          </a:xfrm>
          <a:custGeom>
            <a:avLst/>
            <a:gdLst/>
            <a:ahLst/>
            <a:cxnLst/>
            <a:rect l="l" t="t" r="r" b="b"/>
            <a:pathLst>
              <a:path w="2485981" h="1889345">
                <a:moveTo>
                  <a:pt x="0" y="0"/>
                </a:moveTo>
                <a:lnTo>
                  <a:pt x="2485981" y="0"/>
                </a:lnTo>
                <a:lnTo>
                  <a:pt x="2485981" y="1889345"/>
                </a:lnTo>
                <a:lnTo>
                  <a:pt x="0" y="18893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160333" y="2380771"/>
            <a:ext cx="3823801" cy="6632153"/>
          </a:xfrm>
          <a:custGeom>
            <a:avLst/>
            <a:gdLst/>
            <a:ahLst/>
            <a:cxnLst/>
            <a:rect l="l" t="t" r="r" b="b"/>
            <a:pathLst>
              <a:path w="3823801" h="6632153">
                <a:moveTo>
                  <a:pt x="0" y="0"/>
                </a:moveTo>
                <a:lnTo>
                  <a:pt x="3823802" y="0"/>
                </a:lnTo>
                <a:lnTo>
                  <a:pt x="3823802" y="6632153"/>
                </a:lnTo>
                <a:lnTo>
                  <a:pt x="0" y="663215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7788" y="-77032"/>
            <a:ext cx="12902545" cy="2097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7"/>
              </a:lnSpc>
            </a:pPr>
            <a:r>
              <a:rPr lang="en-US" sz="6062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Distribution Of Orders by Hours Of the day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915357"/>
            <a:ext cx="8453460" cy="2608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25"/>
              </a:lnSpc>
            </a:pPr>
            <a:r>
              <a:rPr lang="en-US" sz="4947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table shows that  people likes to eat pizza</a:t>
            </a:r>
          </a:p>
          <a:p>
            <a:pPr algn="ctr">
              <a:lnSpc>
                <a:spcPts val="6925"/>
              </a:lnSpc>
            </a:pPr>
            <a:r>
              <a:rPr lang="en-US" sz="4947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 evening time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</TotalTime>
  <Words>701</Words>
  <Application>Microsoft Office PowerPoint</Application>
  <PresentationFormat>Custom</PresentationFormat>
  <Paragraphs>78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Canva Sans Bold</vt:lpstr>
      <vt:lpstr>Canva Sans</vt:lpstr>
      <vt:lpstr>Kooperativ</vt:lpstr>
      <vt:lpstr>Calibri</vt:lpstr>
      <vt:lpstr>Calibri Light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PizzaSales</dc:title>
  <dc:creator>Lareb Ahmed</dc:creator>
  <cp:lastModifiedBy>Lareb Ahmed</cp:lastModifiedBy>
  <cp:revision>3</cp:revision>
  <dcterms:created xsi:type="dcterms:W3CDTF">2006-08-16T00:00:00Z</dcterms:created>
  <dcterms:modified xsi:type="dcterms:W3CDTF">2024-10-23T07:57:50Z</dcterms:modified>
  <dc:identifier>DAGK9RGY8EA</dc:identifier>
</cp:coreProperties>
</file>